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 /><Relationship Id="rId2" Type="http://schemas.openxmlformats.org/officeDocument/2006/relationships/extended-properties" Target="docProps/app.xml" /><Relationship Id="rId3" Type="http://schemas.openxmlformats.org/officeDocument/2006/relationships/officeDocument" Target="ppt/presentation.xml" /></Relationships>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embedTrueTypeFonts="1" saveSubsetFonts="1">
  <p:sldMasterIdLst>
    <p:sldMasterId id="2147483648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x="12192000" cy="6858000"/>
  <p:notesSz cx="12192000" cy="6858000"/>
  <p:embeddedFontLst>
    <p:embeddedFont>
      <p:font typeface="TUNOUO+TimesNewRomanPSMT"/>
      <p:regular r:id="rId53"/>
    </p:embeddedFont>
    <p:embeddedFont>
      <p:font typeface="TDLCMC+ArialMT"/>
      <p:regular r:id="rId54"/>
    </p:embeddedFont>
    <p:embeddedFont>
      <p:font typeface="BAUIMW+TimesNewRomanPS-BoldMT"/>
      <p:regular r:id="rId55"/>
    </p:embeddedFont>
    <p:embeddedFont>
      <p:font typeface="HTPOLG+AbrilFatface-Regular,Bold"/>
      <p:regular r:id="rId5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-2482" y="-91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presProps" Target="presProps.xml" /><Relationship Id="rId10" Type="http://schemas.openxmlformats.org/officeDocument/2006/relationships/slide" Target="slides/slide5.xml" /><Relationship Id="rId11" Type="http://schemas.openxmlformats.org/officeDocument/2006/relationships/slide" Target="slides/slide6.xml" /><Relationship Id="rId12" Type="http://schemas.openxmlformats.org/officeDocument/2006/relationships/slide" Target="slides/slide7.xml" /><Relationship Id="rId13" Type="http://schemas.openxmlformats.org/officeDocument/2006/relationships/slide" Target="slides/slide8.xml" /><Relationship Id="rId14" Type="http://schemas.openxmlformats.org/officeDocument/2006/relationships/slide" Target="slides/slide9.xml" /><Relationship Id="rId15" Type="http://schemas.openxmlformats.org/officeDocument/2006/relationships/slide" Target="slides/slide10.xml" /><Relationship Id="rId16" Type="http://schemas.openxmlformats.org/officeDocument/2006/relationships/slide" Target="slides/slide11.xml" /><Relationship Id="rId17" Type="http://schemas.openxmlformats.org/officeDocument/2006/relationships/slide" Target="slides/slide12.xml" /><Relationship Id="rId18" Type="http://schemas.openxmlformats.org/officeDocument/2006/relationships/slide" Target="slides/slide13.xml" /><Relationship Id="rId19" Type="http://schemas.openxmlformats.org/officeDocument/2006/relationships/slide" Target="slides/slide14.xml" /><Relationship Id="rId2" Type="http://schemas.openxmlformats.org/officeDocument/2006/relationships/tableStyles" Target="tableStyles.xml" /><Relationship Id="rId20" Type="http://schemas.openxmlformats.org/officeDocument/2006/relationships/slide" Target="slides/slide15.xml" /><Relationship Id="rId21" Type="http://schemas.openxmlformats.org/officeDocument/2006/relationships/slide" Target="slides/slide16.xml" /><Relationship Id="rId22" Type="http://schemas.openxmlformats.org/officeDocument/2006/relationships/slide" Target="slides/slide17.xml" /><Relationship Id="rId23" Type="http://schemas.openxmlformats.org/officeDocument/2006/relationships/slide" Target="slides/slide18.xml" /><Relationship Id="rId24" Type="http://schemas.openxmlformats.org/officeDocument/2006/relationships/slide" Target="slides/slide19.xml" /><Relationship Id="rId25" Type="http://schemas.openxmlformats.org/officeDocument/2006/relationships/slide" Target="slides/slide20.xml" /><Relationship Id="rId26" Type="http://schemas.openxmlformats.org/officeDocument/2006/relationships/slide" Target="slides/slide21.xml" /><Relationship Id="rId27" Type="http://schemas.openxmlformats.org/officeDocument/2006/relationships/slide" Target="slides/slide22.xml" /><Relationship Id="rId28" Type="http://schemas.openxmlformats.org/officeDocument/2006/relationships/slide" Target="slides/slide23.xml" /><Relationship Id="rId29" Type="http://schemas.openxmlformats.org/officeDocument/2006/relationships/slide" Target="slides/slide24.xml" /><Relationship Id="rId3" Type="http://schemas.openxmlformats.org/officeDocument/2006/relationships/viewProps" Target="viewProps.xml" /><Relationship Id="rId30" Type="http://schemas.openxmlformats.org/officeDocument/2006/relationships/slide" Target="slides/slide25.xml" /><Relationship Id="rId31" Type="http://schemas.openxmlformats.org/officeDocument/2006/relationships/slide" Target="slides/slide26.xml" /><Relationship Id="rId32" Type="http://schemas.openxmlformats.org/officeDocument/2006/relationships/slide" Target="slides/slide27.xml" /><Relationship Id="rId33" Type="http://schemas.openxmlformats.org/officeDocument/2006/relationships/slide" Target="slides/slide28.xml" /><Relationship Id="rId34" Type="http://schemas.openxmlformats.org/officeDocument/2006/relationships/slide" Target="slides/slide29.xml" /><Relationship Id="rId35" Type="http://schemas.openxmlformats.org/officeDocument/2006/relationships/slide" Target="slides/slide30.xml" /><Relationship Id="rId36" Type="http://schemas.openxmlformats.org/officeDocument/2006/relationships/slide" Target="slides/slide31.xml" /><Relationship Id="rId37" Type="http://schemas.openxmlformats.org/officeDocument/2006/relationships/slide" Target="slides/slide32.xml" /><Relationship Id="rId38" Type="http://schemas.openxmlformats.org/officeDocument/2006/relationships/slide" Target="slides/slide33.xml" /><Relationship Id="rId39" Type="http://schemas.openxmlformats.org/officeDocument/2006/relationships/slide" Target="slides/slide34.xml" /><Relationship Id="rId4" Type="http://schemas.openxmlformats.org/officeDocument/2006/relationships/theme" Target="theme/theme1.xml" /><Relationship Id="rId40" Type="http://schemas.openxmlformats.org/officeDocument/2006/relationships/slide" Target="slides/slide35.xml" /><Relationship Id="rId41" Type="http://schemas.openxmlformats.org/officeDocument/2006/relationships/slide" Target="slides/slide36.xml" /><Relationship Id="rId42" Type="http://schemas.openxmlformats.org/officeDocument/2006/relationships/slide" Target="slides/slide37.xml" /><Relationship Id="rId43" Type="http://schemas.openxmlformats.org/officeDocument/2006/relationships/slide" Target="slides/slide38.xml" /><Relationship Id="rId44" Type="http://schemas.openxmlformats.org/officeDocument/2006/relationships/slide" Target="slides/slide39.xml" /><Relationship Id="rId45" Type="http://schemas.openxmlformats.org/officeDocument/2006/relationships/slide" Target="slides/slide40.xml" /><Relationship Id="rId46" Type="http://schemas.openxmlformats.org/officeDocument/2006/relationships/slide" Target="slides/slide41.xml" /><Relationship Id="rId47" Type="http://schemas.openxmlformats.org/officeDocument/2006/relationships/slide" Target="slides/slide42.xml" /><Relationship Id="rId48" Type="http://schemas.openxmlformats.org/officeDocument/2006/relationships/slide" Target="slides/slide43.xml" /><Relationship Id="rId49" Type="http://schemas.openxmlformats.org/officeDocument/2006/relationships/slide" Target="slides/slide44.xml" /><Relationship Id="rId5" Type="http://schemas.openxmlformats.org/officeDocument/2006/relationships/slideMaster" Target="slideMasters/slideMaster1.xml" /><Relationship Id="rId50" Type="http://schemas.openxmlformats.org/officeDocument/2006/relationships/slide" Target="slides/slide45.xml" /><Relationship Id="rId51" Type="http://schemas.openxmlformats.org/officeDocument/2006/relationships/slide" Target="slides/slide46.xml" /><Relationship Id="rId52" Type="http://schemas.openxmlformats.org/officeDocument/2006/relationships/slide" Target="slides/slide47.xml" /><Relationship Id="rId53" Type="http://schemas.openxmlformats.org/officeDocument/2006/relationships/font" Target="fonts/font1.fntdata" /><Relationship Id="rId54" Type="http://schemas.openxmlformats.org/officeDocument/2006/relationships/font" Target="fonts/font2.fntdata" /><Relationship Id="rId55" Type="http://schemas.openxmlformats.org/officeDocument/2006/relationships/font" Target="fonts/font3.fntdata" /><Relationship Id="rId56" Type="http://schemas.openxmlformats.org/officeDocument/2006/relationships/font" Target="fonts/font4.fntdata" /><Relationship Id="rId6" Type="http://schemas.openxmlformats.org/officeDocument/2006/relationships/slide" Target="slides/slide1.xml" /><Relationship Id="rId7" Type="http://schemas.openxmlformats.org/officeDocument/2006/relationships/slide" Target="slides/slide2.xml" /><Relationship Id="rId8" Type="http://schemas.openxmlformats.org/officeDocument/2006/relationships/slide" Target="slides/slide3.xml" /><Relationship Id="rId9" Type="http://schemas.openxmlformats.org/officeDocument/2006/relationships/slide" Target="slides/slide4.xml" /></Relationship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theme" Target="../theme/theme1.xml" /></Relationships>
</file>

<file path=ppt/slideMasters/slideMaster1.xml><?xml version="1.0" encoding="utf-8"?>
<p:sldMaster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.pn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0.pn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1.pn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2.pn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3.pn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4.pn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5.pn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6.pn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7.pn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8.pn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9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.png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0.png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1.png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2.pn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3.pn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4.png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5.png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6.png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7.png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8.png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9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.png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0.png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1.png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2.png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3.png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4.png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5.png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6.png" /></Relationships>
</file>

<file path=ppt/slides/_rels/slide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7.png" /></Relationships>
</file>

<file path=ppt/slides/_rels/slide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8.png" /></Relationships>
</file>

<file path=ppt/slides/_rels/slide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9.pn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.png" /></Relationships>
</file>

<file path=ppt/slides/_rels/slide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0.png" /></Relationships>
</file>

<file path=ppt/slides/_rels/slide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1.png" /></Relationships>
</file>

<file path=ppt/slides/_rels/slide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2.png" /></Relationships>
</file>

<file path=ppt/slides/_rels/slide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3.png" /></Relationships>
</file>

<file path=ppt/slides/_rels/slide4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4.png" /></Relationships>
</file>

<file path=ppt/slides/_rels/slide4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5.png" /></Relationships>
</file>

<file path=ppt/slides/_rels/slide4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6.png" /></Relationships>
</file>

<file path=ppt/slides/_rels/slide4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7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.pn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.pn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.png"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097309" y="1850552"/>
            <a:ext cx="6137029" cy="1295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500" b="1">
                <a:solidFill>
                  <a:srgbClr val="1e1b11"/>
                </a:solidFill>
                <a:latin typeface="Candara"/>
                <a:cs typeface="Candara"/>
              </a:rPr>
              <a:t>Capstone</a:t>
            </a:r>
            <a:r>
              <a:rPr dirty="0" sz="4500" b="1">
                <a:solidFill>
                  <a:srgbClr val="1e1b11"/>
                </a:solidFill>
                <a:latin typeface="Candara"/>
                <a:cs typeface="Candara"/>
              </a:rPr>
              <a:t> </a:t>
            </a:r>
            <a:r>
              <a:rPr dirty="0" sz="4500" b="1">
                <a:solidFill>
                  <a:srgbClr val="1e1b11"/>
                </a:solidFill>
                <a:latin typeface="Candara"/>
                <a:cs typeface="Candara"/>
              </a:rPr>
              <a:t>Project</a:t>
            </a:r>
            <a:r>
              <a:rPr dirty="0" sz="4500" b="1">
                <a:solidFill>
                  <a:srgbClr val="1e1b11"/>
                </a:solidFill>
                <a:latin typeface="Candara"/>
                <a:cs typeface="Candara"/>
              </a:rPr>
              <a:t> </a:t>
            </a:r>
            <a:r>
              <a:rPr dirty="0" sz="4500" b="1">
                <a:solidFill>
                  <a:srgbClr val="1e1b11"/>
                </a:solidFill>
                <a:latin typeface="Candara"/>
                <a:cs typeface="Candara"/>
              </a:rPr>
              <a:t>Report</a:t>
            </a:r>
          </a:p>
          <a:p>
            <a:pPr marL="2619375" marR="0">
              <a:lnSpc>
                <a:spcPts val="4500"/>
              </a:lnSpc>
              <a:spcBef>
                <a:spcPts val="900"/>
              </a:spcBef>
              <a:spcAft>
                <a:spcPts val="0"/>
              </a:spcAft>
            </a:pPr>
            <a:r>
              <a:rPr dirty="0" sz="4500" b="1">
                <a:solidFill>
                  <a:srgbClr val="1e1b11"/>
                </a:solidFill>
                <a:latin typeface="Candara"/>
                <a:cs typeface="Candara"/>
              </a:rPr>
              <a:t>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147157" y="3547679"/>
            <a:ext cx="5558866" cy="520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800" b="1">
                <a:solidFill>
                  <a:srgbClr val="09283f"/>
                </a:solidFill>
                <a:latin typeface="Candara"/>
                <a:cs typeface="Candara"/>
              </a:rPr>
              <a:t>“</a:t>
            </a:r>
            <a:r>
              <a:rPr dirty="0" sz="3800" b="1">
                <a:solidFill>
                  <a:srgbClr val="1466a0"/>
                </a:solidFill>
                <a:latin typeface="Candara"/>
                <a:cs typeface="Candara"/>
              </a:rPr>
              <a:t>TRAVEL</a:t>
            </a:r>
            <a:r>
              <a:rPr dirty="0" sz="3800" b="1">
                <a:solidFill>
                  <a:srgbClr val="1466a0"/>
                </a:solidFill>
                <a:latin typeface="Candara"/>
                <a:cs typeface="Candara"/>
              </a:rPr>
              <a:t> </a:t>
            </a:r>
            <a:r>
              <a:rPr dirty="0" sz="3800" b="1">
                <a:solidFill>
                  <a:srgbClr val="1466a0"/>
                </a:solidFill>
                <a:latin typeface="Candara"/>
                <a:cs typeface="Candara"/>
              </a:rPr>
              <a:t>APPROVAL</a:t>
            </a:r>
            <a:r>
              <a:rPr dirty="0" sz="3800" b="1">
                <a:solidFill>
                  <a:srgbClr val="1466a0"/>
                </a:solidFill>
                <a:latin typeface="Candara"/>
                <a:cs typeface="Candara"/>
              </a:rPr>
              <a:t> </a:t>
            </a:r>
            <a:r>
              <a:rPr dirty="0" sz="3800" spc="-37" b="1">
                <a:solidFill>
                  <a:srgbClr val="1466a0"/>
                </a:solidFill>
                <a:latin typeface="Candara"/>
                <a:cs typeface="Candara"/>
              </a:rPr>
              <a:t>APP</a:t>
            </a:r>
            <a:r>
              <a:rPr dirty="0" sz="3800" b="1">
                <a:solidFill>
                  <a:srgbClr val="09283f"/>
                </a:solidFill>
                <a:latin typeface="Candara"/>
                <a:cs typeface="Candara"/>
              </a:rPr>
              <a:t>”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2404" y="4812864"/>
            <a:ext cx="482686" cy="2912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9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1466a0"/>
                </a:solidFill>
                <a:latin typeface="TUNOUO+TimesNewRomanPSMT"/>
                <a:cs typeface="TUNOUO+TimesNewRomanPSMT"/>
              </a:rPr>
              <a:t>By: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2404" y="5087184"/>
            <a:ext cx="3298852" cy="83989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9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1466a0"/>
                </a:solidFill>
                <a:latin typeface="TUNOUO+TimesNewRomanPSMT"/>
                <a:cs typeface="TUNOUO+TimesNewRomanPSMT"/>
              </a:rPr>
              <a:t>Name</a:t>
            </a:r>
            <a:r>
              <a:rPr dirty="0" sz="1800">
                <a:solidFill>
                  <a:srgbClr val="1466a0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1800">
                <a:solidFill>
                  <a:srgbClr val="1466a0"/>
                </a:solidFill>
                <a:latin typeface="TUNOUO+TimesNewRomanPSMT"/>
                <a:cs typeface="TUNOUO+TimesNewRomanPSMT"/>
              </a:rPr>
              <a:t>:</a:t>
            </a:r>
            <a:r>
              <a:rPr dirty="0" sz="1800">
                <a:solidFill>
                  <a:srgbClr val="1466a0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1800">
                <a:solidFill>
                  <a:srgbClr val="1466a0"/>
                </a:solidFill>
                <a:latin typeface="TUNOUO+TimesNewRomanPSMT"/>
                <a:cs typeface="TUNOUO+TimesNewRomanPSMT"/>
              </a:rPr>
              <a:t>Bodakonda</a:t>
            </a:r>
            <a:r>
              <a:rPr dirty="0" sz="1800">
                <a:solidFill>
                  <a:srgbClr val="1466a0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1800">
                <a:solidFill>
                  <a:srgbClr val="1466a0"/>
                </a:solidFill>
                <a:latin typeface="TUNOUO+TimesNewRomanPSMT"/>
                <a:cs typeface="TUNOUO+TimesNewRomanPSMT"/>
              </a:rPr>
              <a:t>Sravan</a:t>
            </a:r>
            <a:r>
              <a:rPr dirty="0" sz="1800">
                <a:solidFill>
                  <a:srgbClr val="1466a0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1800">
                <a:solidFill>
                  <a:srgbClr val="1466a0"/>
                </a:solidFill>
                <a:latin typeface="TUNOUO+TimesNewRomanPSMT"/>
                <a:cs typeface="TUNOUO+TimesNewRomanPSMT"/>
              </a:rPr>
              <a:t>Kumar</a:t>
            </a:r>
          </a:p>
          <a:p>
            <a:pPr marL="0" marR="0">
              <a:lnSpc>
                <a:spcPts val="1993"/>
              </a:lnSpc>
              <a:spcBef>
                <a:spcPts val="166"/>
              </a:spcBef>
              <a:spcAft>
                <a:spcPts val="0"/>
              </a:spcAft>
            </a:pPr>
            <a:r>
              <a:rPr dirty="0" sz="1800">
                <a:solidFill>
                  <a:srgbClr val="1466a0"/>
                </a:solidFill>
                <a:latin typeface="TUNOUO+TimesNewRomanPSMT"/>
                <a:cs typeface="TUNOUO+TimesNewRomanPSMT"/>
              </a:rPr>
              <a:t>Batch</a:t>
            </a:r>
            <a:r>
              <a:rPr dirty="0" sz="1800">
                <a:solidFill>
                  <a:srgbClr val="1466a0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1800">
                <a:solidFill>
                  <a:srgbClr val="1466a0"/>
                </a:solidFill>
                <a:latin typeface="TUNOUO+TimesNewRomanPSMT"/>
                <a:cs typeface="TUNOUO+TimesNewRomanPSMT"/>
              </a:rPr>
              <a:t>WIP-SF-13</a:t>
            </a:r>
          </a:p>
          <a:p>
            <a:pPr marL="0" marR="0">
              <a:lnSpc>
                <a:spcPts val="1993"/>
              </a:lnSpc>
              <a:spcBef>
                <a:spcPts val="116"/>
              </a:spcBef>
              <a:spcAft>
                <a:spcPts val="0"/>
              </a:spcAft>
            </a:pPr>
            <a:r>
              <a:rPr dirty="0" sz="1800">
                <a:solidFill>
                  <a:srgbClr val="1466a0"/>
                </a:solidFill>
                <a:latin typeface="TUNOUO+TimesNewRomanPSMT"/>
                <a:cs typeface="TUNOUO+TimesNewRomanPSMT"/>
              </a:rPr>
              <a:t>LMS</a:t>
            </a:r>
            <a:r>
              <a:rPr dirty="0" sz="1800">
                <a:solidFill>
                  <a:srgbClr val="1466a0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1800">
                <a:solidFill>
                  <a:srgbClr val="1466a0"/>
                </a:solidFill>
                <a:latin typeface="TUNOUO+TimesNewRomanPSMT"/>
                <a:cs typeface="TUNOUO+TimesNewRomanPSMT"/>
              </a:rPr>
              <a:t>Id:</a:t>
            </a:r>
            <a:r>
              <a:rPr dirty="0" sz="1800">
                <a:solidFill>
                  <a:srgbClr val="1466a0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1800">
                <a:solidFill>
                  <a:srgbClr val="1466a0"/>
                </a:solidFill>
                <a:latin typeface="TUNOUO+TimesNewRomanPSMT"/>
                <a:cs typeface="TUNOUO+TimesNewRomanPSMT"/>
              </a:rPr>
              <a:t>MGSA_539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01911" y="382541"/>
            <a:ext cx="10348636" cy="9758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543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After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creating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travel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approval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object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with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fields,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it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looks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as</a:t>
            </a:r>
          </a:p>
          <a:p>
            <a:pPr marL="3982045" marR="0">
              <a:lnSpc>
                <a:spcPts val="3543"/>
              </a:lnSpc>
              <a:spcBef>
                <a:spcPts val="346"/>
              </a:spcBef>
              <a:spcAft>
                <a:spcPts val="0"/>
              </a:spcAft>
            </a:pP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shown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below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15078" y="356208"/>
            <a:ext cx="9793813" cy="88792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11"/>
              </a:lnSpc>
              <a:spcBef>
                <a:spcPts val="0"/>
              </a:spcBef>
              <a:spcAft>
                <a:spcPts val="0"/>
              </a:spcAft>
            </a:pPr>
            <a:r>
              <a:rPr dirty="0" sz="29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Importing</a:t>
            </a:r>
            <a:r>
              <a:rPr dirty="0" sz="29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9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Department</a:t>
            </a:r>
            <a:r>
              <a:rPr dirty="0" sz="29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9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records</a:t>
            </a:r>
            <a:r>
              <a:rPr dirty="0" sz="29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9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using</a:t>
            </a:r>
            <a:r>
              <a:rPr dirty="0" sz="29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9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data</a:t>
            </a:r>
            <a:r>
              <a:rPr dirty="0" sz="29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9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import</a:t>
            </a:r>
            <a:r>
              <a:rPr dirty="0" sz="29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9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wizard</a:t>
            </a:r>
            <a:r>
              <a:rPr dirty="0" sz="29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9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and</a:t>
            </a:r>
          </a:p>
          <a:p>
            <a:pPr marL="1211262" marR="0">
              <a:lnSpc>
                <a:spcPts val="3211"/>
              </a:lnSpc>
              <a:spcBef>
                <a:spcPts val="268"/>
              </a:spcBef>
              <a:spcAft>
                <a:spcPts val="0"/>
              </a:spcAft>
            </a:pPr>
            <a:r>
              <a:rPr dirty="0" sz="29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imported</a:t>
            </a:r>
            <a:r>
              <a:rPr dirty="0" sz="29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9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record</a:t>
            </a:r>
            <a:r>
              <a:rPr dirty="0" sz="29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9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data</a:t>
            </a:r>
            <a:r>
              <a:rPr dirty="0" sz="29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9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status</a:t>
            </a:r>
            <a:r>
              <a:rPr dirty="0" sz="29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9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can</a:t>
            </a:r>
            <a:r>
              <a:rPr dirty="0" sz="29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9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viewed</a:t>
            </a:r>
            <a:r>
              <a:rPr dirty="0" sz="29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9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below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83012" y="213155"/>
            <a:ext cx="10328718" cy="14635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084637" marR="0">
              <a:lnSpc>
                <a:spcPts val="3543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 b="1" u="sng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Exercise-02</a:t>
            </a:r>
          </a:p>
          <a:p>
            <a:pPr marL="0" marR="0">
              <a:lnSpc>
                <a:spcPts val="3543"/>
              </a:lnSpc>
              <a:spcBef>
                <a:spcPts val="346"/>
              </a:spcBef>
              <a:spcAft>
                <a:spcPts val="0"/>
              </a:spcAft>
            </a:pP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Creating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Expense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Item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custom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object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and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Custom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fields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in</a:t>
            </a:r>
          </a:p>
          <a:p>
            <a:pPr marL="3325316" marR="0">
              <a:lnSpc>
                <a:spcPts val="3543"/>
              </a:lnSpc>
              <a:spcBef>
                <a:spcPts val="296"/>
              </a:spcBef>
              <a:spcAft>
                <a:spcPts val="0"/>
              </a:spcAft>
            </a:pP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Expense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Item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object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082400" y="658508"/>
            <a:ext cx="3444583" cy="4881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543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Creating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User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Eric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80630" y="643278"/>
            <a:ext cx="9785709" cy="4881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543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Customize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The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Travel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Approval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Default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Search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Layout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718767" y="796976"/>
            <a:ext cx="4440329" cy="4881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543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Customizing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page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layout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25" y="1017155"/>
            <a:ext cx="2716381" cy="54441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86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Test</a:t>
            </a:r>
            <a:r>
              <a:rPr dirty="0" sz="36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6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the</a:t>
            </a:r>
            <a:r>
              <a:rPr dirty="0" sz="36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6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app: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929258" y="573906"/>
            <a:ext cx="2484246" cy="5303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875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 b="1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MODULE</a:t>
            </a:r>
            <a:r>
              <a:rPr dirty="0" sz="3500" b="1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500" b="1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1023" y="1435780"/>
            <a:ext cx="10369039" cy="32298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3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f48e7c"/>
                </a:solidFill>
                <a:latin typeface="TDLCMC+ArialMT"/>
                <a:cs typeface="TDLCMC+ArialMT"/>
              </a:rPr>
              <a:t>•</a:t>
            </a:r>
            <a:r>
              <a:rPr dirty="0" sz="2000" spc="1100">
                <a:solidFill>
                  <a:srgbClr val="f48e7c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This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project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module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focuses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on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the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Automation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and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Analytics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Tools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to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enhance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your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custom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App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29623" y="1805137"/>
            <a:ext cx="1527819" cy="319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1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development.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01023" y="2297897"/>
            <a:ext cx="10491215" cy="6851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1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f48e7c"/>
                </a:solidFill>
                <a:latin typeface="TUNOUO+TimesNewRomanPSMT"/>
                <a:cs typeface="TUNOUO+TimesNewRomanPSMT"/>
              </a:rPr>
              <a:t>•</a:t>
            </a:r>
            <a:r>
              <a:rPr dirty="0" sz="2000" spc="600">
                <a:solidFill>
                  <a:srgbClr val="f48e7c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Define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Business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logic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using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Validation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rules,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Roll-up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summary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fields,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Formulas,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Flows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&amp;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how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you</a:t>
            </a:r>
          </a:p>
          <a:p>
            <a:pPr marL="228600" marR="0">
              <a:lnSpc>
                <a:spcPts val="2214"/>
              </a:lnSpc>
              <a:spcBef>
                <a:spcPts val="665"/>
              </a:spcBef>
              <a:spcAft>
                <a:spcPts val="0"/>
              </a:spcAft>
            </a:pP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track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Travel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Approvals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using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Reports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and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Dashboards.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487230" y="536249"/>
            <a:ext cx="9629992" cy="4881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543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Validation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Rule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that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trip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end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date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always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&gt;=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start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date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67084" y="771819"/>
            <a:ext cx="9152880" cy="100997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543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Creating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Formula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Fields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Static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Resource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with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name</a:t>
            </a:r>
          </a:p>
          <a:p>
            <a:pPr marL="3332757" marR="0">
              <a:lnSpc>
                <a:spcPts val="3543"/>
              </a:lnSpc>
              <a:spcBef>
                <a:spcPts val="615"/>
              </a:spcBef>
              <a:spcAft>
                <a:spcPts val="0"/>
              </a:spcAft>
            </a:pP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StatusImages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541128" y="854424"/>
            <a:ext cx="2425005" cy="546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 b="1">
                <a:solidFill>
                  <a:srgbClr val="18818c"/>
                </a:solidFill>
                <a:latin typeface="Calibri"/>
                <a:cs typeface="Calibri"/>
              </a:rPr>
              <a:t>CONTENTS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5637" y="2452358"/>
            <a:ext cx="4755521" cy="351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57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f48e7c"/>
                </a:solidFill>
                <a:latin typeface="TDLCMC+ArialMT"/>
                <a:cs typeface="TDLCMC+ArialMT"/>
              </a:rPr>
              <a:t>•</a:t>
            </a:r>
            <a:r>
              <a:rPr dirty="0" sz="2200" spc="480">
                <a:solidFill>
                  <a:srgbClr val="f48e7c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3f3f3f"/>
                </a:solidFill>
                <a:latin typeface="TUNOUO+TimesNewRomanPSMT"/>
                <a:cs typeface="TUNOUO+TimesNewRomanPSMT"/>
              </a:rPr>
              <a:t>INTRODUCTION</a:t>
            </a:r>
            <a:r>
              <a:rPr dirty="0" sz="22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200">
                <a:solidFill>
                  <a:srgbClr val="3f3f3f"/>
                </a:solidFill>
                <a:latin typeface="TUNOUO+TimesNewRomanPSMT"/>
                <a:cs typeface="TUNOUO+TimesNewRomanPSMT"/>
              </a:rPr>
              <a:t>TO</a:t>
            </a:r>
            <a:r>
              <a:rPr dirty="0" sz="22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200">
                <a:solidFill>
                  <a:srgbClr val="3f3f3f"/>
                </a:solidFill>
                <a:latin typeface="TUNOUO+TimesNewRomanPSMT"/>
                <a:cs typeface="TUNOUO+TimesNewRomanPSMT"/>
              </a:rPr>
              <a:t>SALESFORCE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75637" y="2948165"/>
            <a:ext cx="6214356" cy="351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57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f48e7c"/>
                </a:solidFill>
                <a:latin typeface="TDLCMC+ArialMT"/>
                <a:cs typeface="TDLCMC+ArialMT"/>
              </a:rPr>
              <a:t>•</a:t>
            </a:r>
            <a:r>
              <a:rPr dirty="0" sz="2200" spc="480">
                <a:solidFill>
                  <a:srgbClr val="f48e7c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3f3f3f"/>
                </a:solidFill>
                <a:latin typeface="TUNOUO+TimesNewRomanPSMT"/>
                <a:cs typeface="TUNOUO+TimesNewRomanPSMT"/>
              </a:rPr>
              <a:t>INTRODUCTION</a:t>
            </a:r>
            <a:r>
              <a:rPr dirty="0" sz="22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200">
                <a:solidFill>
                  <a:srgbClr val="3f3f3f"/>
                </a:solidFill>
                <a:latin typeface="TUNOUO+TimesNewRomanPSMT"/>
                <a:cs typeface="TUNOUO+TimesNewRomanPSMT"/>
              </a:rPr>
              <a:t>OF</a:t>
            </a:r>
            <a:r>
              <a:rPr dirty="0" sz="22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200">
                <a:solidFill>
                  <a:srgbClr val="3f3f3f"/>
                </a:solidFill>
                <a:latin typeface="TUNOUO+TimesNewRomanPSMT"/>
                <a:cs typeface="TUNOUO+TimesNewRomanPSMT"/>
              </a:rPr>
              <a:t>TRAVEL</a:t>
            </a:r>
            <a:r>
              <a:rPr dirty="0" sz="22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200">
                <a:solidFill>
                  <a:srgbClr val="3f3f3f"/>
                </a:solidFill>
                <a:latin typeface="TUNOUO+TimesNewRomanPSMT"/>
                <a:cs typeface="TUNOUO+TimesNewRomanPSMT"/>
              </a:rPr>
              <a:t>APPROVAL</a:t>
            </a:r>
            <a:r>
              <a:rPr dirty="0" sz="22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200">
                <a:solidFill>
                  <a:srgbClr val="3f3f3f"/>
                </a:solidFill>
                <a:latin typeface="TUNOUO+TimesNewRomanPSMT"/>
                <a:cs typeface="TUNOUO+TimesNewRomanPSMT"/>
              </a:rPr>
              <a:t>APP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75637" y="3443973"/>
            <a:ext cx="1784984" cy="13430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57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f48e7c"/>
                </a:solidFill>
                <a:latin typeface="TDLCMC+ArialMT"/>
                <a:cs typeface="TDLCMC+ArialMT"/>
              </a:rPr>
              <a:t>•</a:t>
            </a:r>
            <a:r>
              <a:rPr dirty="0" sz="2200" spc="480">
                <a:solidFill>
                  <a:srgbClr val="f48e7c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3f3f3f"/>
                </a:solidFill>
                <a:latin typeface="TUNOUO+TimesNewRomanPSMT"/>
                <a:cs typeface="TUNOUO+TimesNewRomanPSMT"/>
              </a:rPr>
              <a:t>MODULE</a:t>
            </a:r>
            <a:r>
              <a:rPr dirty="0" sz="22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200">
                <a:solidFill>
                  <a:srgbClr val="3f3f3f"/>
                </a:solidFill>
                <a:latin typeface="TUNOUO+TimesNewRomanPSMT"/>
                <a:cs typeface="TUNOUO+TimesNewRomanPSMT"/>
              </a:rPr>
              <a:t>1</a:t>
            </a:r>
          </a:p>
          <a:p>
            <a:pPr marL="0" marR="0">
              <a:lnSpc>
                <a:spcPts val="2457"/>
              </a:lnSpc>
              <a:spcBef>
                <a:spcPts val="1436"/>
              </a:spcBef>
              <a:spcAft>
                <a:spcPts val="0"/>
              </a:spcAft>
            </a:pPr>
            <a:r>
              <a:rPr dirty="0" sz="2200">
                <a:solidFill>
                  <a:srgbClr val="f48e7c"/>
                </a:solidFill>
                <a:latin typeface="TDLCMC+ArialMT"/>
                <a:cs typeface="TDLCMC+ArialMT"/>
              </a:rPr>
              <a:t>•</a:t>
            </a:r>
            <a:r>
              <a:rPr dirty="0" sz="2200" spc="480">
                <a:solidFill>
                  <a:srgbClr val="f48e7c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3f3f3f"/>
                </a:solidFill>
                <a:latin typeface="TUNOUO+TimesNewRomanPSMT"/>
                <a:cs typeface="TUNOUO+TimesNewRomanPSMT"/>
              </a:rPr>
              <a:t>MODULE</a:t>
            </a:r>
            <a:r>
              <a:rPr dirty="0" sz="22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200">
                <a:solidFill>
                  <a:srgbClr val="3f3f3f"/>
                </a:solidFill>
                <a:latin typeface="TUNOUO+TimesNewRomanPSMT"/>
                <a:cs typeface="TUNOUO+TimesNewRomanPSMT"/>
              </a:rPr>
              <a:t>2</a:t>
            </a:r>
          </a:p>
          <a:p>
            <a:pPr marL="0" marR="0">
              <a:lnSpc>
                <a:spcPts val="2457"/>
              </a:lnSpc>
              <a:spcBef>
                <a:spcPts val="1386"/>
              </a:spcBef>
              <a:spcAft>
                <a:spcPts val="0"/>
              </a:spcAft>
            </a:pPr>
            <a:r>
              <a:rPr dirty="0" sz="2200">
                <a:solidFill>
                  <a:srgbClr val="f48e7c"/>
                </a:solidFill>
                <a:latin typeface="TDLCMC+ArialMT"/>
                <a:cs typeface="TDLCMC+ArialMT"/>
              </a:rPr>
              <a:t>•</a:t>
            </a:r>
            <a:r>
              <a:rPr dirty="0" sz="2200" spc="480">
                <a:solidFill>
                  <a:srgbClr val="f48e7c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3f3f3f"/>
                </a:solidFill>
                <a:latin typeface="TUNOUO+TimesNewRomanPSMT"/>
                <a:cs typeface="TUNOUO+TimesNewRomanPSMT"/>
              </a:rPr>
              <a:t>MODULE</a:t>
            </a:r>
            <a:r>
              <a:rPr dirty="0" sz="22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200">
                <a:solidFill>
                  <a:srgbClr val="3f3f3f"/>
                </a:solidFill>
                <a:latin typeface="TUNOUO+TimesNewRomanPSMT"/>
                <a:cs typeface="TUNOUO+TimesNewRomanPSMT"/>
              </a:rPr>
              <a:t>3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819864" y="953481"/>
            <a:ext cx="8310412" cy="4881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543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Create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a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flow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looks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as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shown,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save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and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activate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3452" y="669299"/>
            <a:ext cx="10079939" cy="9758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543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Creating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an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Approval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Process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to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send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travel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approvals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to</a:t>
            </a:r>
          </a:p>
          <a:p>
            <a:pPr marL="2305446" marR="0">
              <a:lnSpc>
                <a:spcPts val="3543"/>
              </a:lnSpc>
              <a:spcBef>
                <a:spcPts val="346"/>
              </a:spcBef>
              <a:spcAft>
                <a:spcPts val="0"/>
              </a:spcAft>
            </a:pP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manager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or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travel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coordinator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04943" y="909094"/>
            <a:ext cx="9379306" cy="9758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543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Testing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the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Approval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Process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Status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is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Pending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Here,</a:t>
            </a:r>
          </a:p>
          <a:p>
            <a:pPr marL="2261592" marR="0">
              <a:lnSpc>
                <a:spcPts val="3543"/>
              </a:lnSpc>
              <a:spcBef>
                <a:spcPts val="346"/>
              </a:spcBef>
              <a:spcAft>
                <a:spcPts val="0"/>
              </a:spcAft>
            </a:pP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Next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Submit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For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Approval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92875" y="570660"/>
            <a:ext cx="10800894" cy="9758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543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Using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Data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import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wizard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to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import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travel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approval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records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,</a:t>
            </a:r>
          </a:p>
          <a:p>
            <a:pPr marL="1910357" marR="0">
              <a:lnSpc>
                <a:spcPts val="3543"/>
              </a:lnSpc>
              <a:spcBef>
                <a:spcPts val="346"/>
              </a:spcBef>
              <a:spcAft>
                <a:spcPts val="0"/>
              </a:spcAft>
            </a:pP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later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the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Records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imported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successfully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749425" y="1041605"/>
            <a:ext cx="5805485" cy="4881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543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Created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Reports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and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Dashboard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362568" y="736243"/>
            <a:ext cx="3150488" cy="6709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983"/>
              </a:lnSpc>
              <a:spcBef>
                <a:spcPts val="0"/>
              </a:spcBef>
              <a:spcAft>
                <a:spcPts val="0"/>
              </a:spcAft>
            </a:pPr>
            <a:r>
              <a:rPr dirty="0" sz="45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MODULE</a:t>
            </a:r>
            <a:r>
              <a:rPr dirty="0" sz="45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45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3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96681" y="2030727"/>
            <a:ext cx="9709659" cy="8145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5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48e7c"/>
                </a:solidFill>
                <a:latin typeface="TUNOUO+TimesNewRomanPSMT"/>
                <a:cs typeface="TUNOUO+TimesNewRomanPSMT"/>
              </a:rPr>
              <a:t>•</a:t>
            </a:r>
            <a:r>
              <a:rPr dirty="0" sz="2400" spc="359">
                <a:solidFill>
                  <a:srgbClr val="f48e7c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400">
                <a:solidFill>
                  <a:srgbClr val="3f3f3f"/>
                </a:solidFill>
                <a:latin typeface="TUNOUO+TimesNewRomanPSMT"/>
                <a:cs typeface="TUNOUO+TimesNewRomanPSMT"/>
              </a:rPr>
              <a:t>This</a:t>
            </a:r>
            <a:r>
              <a:rPr dirty="0" sz="24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400">
                <a:solidFill>
                  <a:srgbClr val="3f3f3f"/>
                </a:solidFill>
                <a:latin typeface="TUNOUO+TimesNewRomanPSMT"/>
                <a:cs typeface="TUNOUO+TimesNewRomanPSMT"/>
              </a:rPr>
              <a:t>project</a:t>
            </a:r>
            <a:r>
              <a:rPr dirty="0" sz="24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400">
                <a:solidFill>
                  <a:srgbClr val="3f3f3f"/>
                </a:solidFill>
                <a:latin typeface="TUNOUO+TimesNewRomanPSMT"/>
                <a:cs typeface="TUNOUO+TimesNewRomanPSMT"/>
              </a:rPr>
              <a:t>module</a:t>
            </a:r>
            <a:r>
              <a:rPr dirty="0" sz="24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400">
                <a:solidFill>
                  <a:srgbClr val="3f3f3f"/>
                </a:solidFill>
                <a:latin typeface="TUNOUO+TimesNewRomanPSMT"/>
                <a:cs typeface="TUNOUO+TimesNewRomanPSMT"/>
              </a:rPr>
              <a:t>focuses</a:t>
            </a:r>
            <a:r>
              <a:rPr dirty="0" sz="24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400">
                <a:solidFill>
                  <a:srgbClr val="3f3f3f"/>
                </a:solidFill>
                <a:latin typeface="TUNOUO+TimesNewRomanPSMT"/>
                <a:cs typeface="TUNOUO+TimesNewRomanPSMT"/>
              </a:rPr>
              <a:t>on</a:t>
            </a:r>
            <a:r>
              <a:rPr dirty="0" sz="24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400">
                <a:solidFill>
                  <a:srgbClr val="3f3f3f"/>
                </a:solidFill>
                <a:latin typeface="TUNOUO+TimesNewRomanPSMT"/>
                <a:cs typeface="TUNOUO+TimesNewRomanPSMT"/>
              </a:rPr>
              <a:t>the</a:t>
            </a:r>
            <a:r>
              <a:rPr dirty="0" sz="24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400">
                <a:solidFill>
                  <a:srgbClr val="3f3f3f"/>
                </a:solidFill>
                <a:latin typeface="TUNOUO+TimesNewRomanPSMT"/>
                <a:cs typeface="TUNOUO+TimesNewRomanPSMT"/>
              </a:rPr>
              <a:t>coding</a:t>
            </a:r>
            <a:r>
              <a:rPr dirty="0" sz="24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400">
                <a:solidFill>
                  <a:srgbClr val="3f3f3f"/>
                </a:solidFill>
                <a:latin typeface="TUNOUO+TimesNewRomanPSMT"/>
                <a:cs typeface="TUNOUO+TimesNewRomanPSMT"/>
              </a:rPr>
              <a:t>approach</a:t>
            </a:r>
            <a:r>
              <a:rPr dirty="0" sz="24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400">
                <a:solidFill>
                  <a:srgbClr val="3f3f3f"/>
                </a:solidFill>
                <a:latin typeface="TUNOUO+TimesNewRomanPSMT"/>
                <a:cs typeface="TUNOUO+TimesNewRomanPSMT"/>
              </a:rPr>
              <a:t>to</a:t>
            </a:r>
            <a:r>
              <a:rPr dirty="0" sz="24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400">
                <a:solidFill>
                  <a:srgbClr val="3f3f3f"/>
                </a:solidFill>
                <a:latin typeface="TUNOUO+TimesNewRomanPSMT"/>
                <a:cs typeface="TUNOUO+TimesNewRomanPSMT"/>
              </a:rPr>
              <a:t>extend</a:t>
            </a:r>
            <a:r>
              <a:rPr dirty="0" sz="24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400">
                <a:solidFill>
                  <a:srgbClr val="3f3f3f"/>
                </a:solidFill>
                <a:latin typeface="TUNOUO+TimesNewRomanPSMT"/>
                <a:cs typeface="TUNOUO+TimesNewRomanPSMT"/>
              </a:rPr>
              <a:t>the</a:t>
            </a:r>
            <a:r>
              <a:rPr dirty="0" sz="24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400">
                <a:solidFill>
                  <a:srgbClr val="3f3f3f"/>
                </a:solidFill>
                <a:latin typeface="TUNOUO+TimesNewRomanPSMT"/>
                <a:cs typeface="TUNOUO+TimesNewRomanPSMT"/>
              </a:rPr>
              <a:t>functional</a:t>
            </a:r>
          </a:p>
          <a:p>
            <a:pPr marL="228600" marR="0">
              <a:lnSpc>
                <a:spcPts val="2657"/>
              </a:lnSpc>
              <a:spcBef>
                <a:spcPts val="748"/>
              </a:spcBef>
              <a:spcAft>
                <a:spcPts val="0"/>
              </a:spcAft>
            </a:pPr>
            <a:r>
              <a:rPr dirty="0" sz="2400">
                <a:solidFill>
                  <a:srgbClr val="3f3f3f"/>
                </a:solidFill>
                <a:latin typeface="TUNOUO+TimesNewRomanPSMT"/>
                <a:cs typeface="TUNOUO+TimesNewRomanPSMT"/>
              </a:rPr>
              <a:t>capabilities</a:t>
            </a:r>
            <a:r>
              <a:rPr dirty="0" sz="24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400">
                <a:solidFill>
                  <a:srgbClr val="3f3f3f"/>
                </a:solidFill>
                <a:latin typeface="TUNOUO+TimesNewRomanPSMT"/>
                <a:cs typeface="TUNOUO+TimesNewRomanPSMT"/>
              </a:rPr>
              <a:t>of</a:t>
            </a:r>
            <a:r>
              <a:rPr dirty="0" sz="24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400">
                <a:solidFill>
                  <a:srgbClr val="3f3f3f"/>
                </a:solidFill>
                <a:latin typeface="TUNOUO+TimesNewRomanPSMT"/>
                <a:cs typeface="TUNOUO+TimesNewRomanPSMT"/>
              </a:rPr>
              <a:t>your</a:t>
            </a:r>
            <a:r>
              <a:rPr dirty="0" sz="24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400">
                <a:solidFill>
                  <a:srgbClr val="3f3f3f"/>
                </a:solidFill>
                <a:latin typeface="TUNOUO+TimesNewRomanPSMT"/>
                <a:cs typeface="TUNOUO+TimesNewRomanPSMT"/>
              </a:rPr>
              <a:t>custom</a:t>
            </a:r>
            <a:r>
              <a:rPr dirty="0" sz="24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400">
                <a:solidFill>
                  <a:srgbClr val="3f3f3f"/>
                </a:solidFill>
                <a:latin typeface="TUNOUO+TimesNewRomanPSMT"/>
                <a:cs typeface="TUNOUO+TimesNewRomanPSMT"/>
              </a:rPr>
              <a:t>App.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786649" y="208672"/>
            <a:ext cx="2361996" cy="4881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543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 b="1" u="sng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Exercise</a:t>
            </a:r>
            <a:r>
              <a:rPr dirty="0" sz="3200" b="1" u="sng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 u="sng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-</a:t>
            </a:r>
            <a:r>
              <a:rPr dirty="0" sz="3200" b="1" u="sng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 u="sng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01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164" y="696352"/>
            <a:ext cx="9439047" cy="14635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543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 b="1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Creating</a:t>
            </a:r>
            <a:r>
              <a:rPr dirty="0" sz="3200" b="1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Code</a:t>
            </a:r>
            <a:r>
              <a:rPr dirty="0" sz="3200" b="1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Playground</a:t>
            </a:r>
            <a:r>
              <a:rPr dirty="0" sz="3200" b="1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Lightning</a:t>
            </a:r>
            <a:r>
              <a:rPr dirty="0" sz="3200" b="1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App</a:t>
            </a:r>
            <a:r>
              <a:rPr dirty="0" sz="3200" b="1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with</a:t>
            </a:r>
            <a:r>
              <a:rPr dirty="0" sz="3200" b="1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Lead,</a:t>
            </a:r>
          </a:p>
          <a:p>
            <a:pPr marL="235644" marR="0">
              <a:lnSpc>
                <a:spcPts val="3543"/>
              </a:lnSpc>
              <a:spcBef>
                <a:spcPts val="346"/>
              </a:spcBef>
              <a:spcAft>
                <a:spcPts val="0"/>
              </a:spcAft>
            </a:pPr>
            <a:r>
              <a:rPr dirty="0" sz="3200" b="1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Account,</a:t>
            </a:r>
            <a:r>
              <a:rPr dirty="0" sz="3200" b="1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Contact,</a:t>
            </a:r>
            <a:r>
              <a:rPr dirty="0" sz="3200" b="1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Opportunity,</a:t>
            </a:r>
            <a:r>
              <a:rPr dirty="0" sz="3200" b="1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Case</a:t>
            </a:r>
            <a:r>
              <a:rPr dirty="0" sz="3200" b="1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to</a:t>
            </a:r>
            <a:r>
              <a:rPr dirty="0" sz="3200" b="1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navigation</a:t>
            </a:r>
          </a:p>
          <a:p>
            <a:pPr marL="2551410" marR="0">
              <a:lnSpc>
                <a:spcPts val="3543"/>
              </a:lnSpc>
              <a:spcBef>
                <a:spcPts val="296"/>
              </a:spcBef>
              <a:spcAft>
                <a:spcPts val="0"/>
              </a:spcAft>
            </a:pPr>
            <a:r>
              <a:rPr dirty="0" sz="3200" b="1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profile</a:t>
            </a:r>
            <a:r>
              <a:rPr dirty="0" sz="3200" b="1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as</a:t>
            </a:r>
            <a:r>
              <a:rPr dirty="0" sz="3200" b="1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system</a:t>
            </a:r>
            <a:r>
              <a:rPr dirty="0" sz="3200" b="1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admin</a:t>
            </a:r>
            <a:r>
              <a:rPr dirty="0" sz="2500" b="1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51111" y="115365"/>
            <a:ext cx="10451858" cy="9758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543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 b="1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Creating</a:t>
            </a:r>
            <a:r>
              <a:rPr dirty="0" sz="3200" b="1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custom</a:t>
            </a:r>
            <a:r>
              <a:rPr dirty="0" sz="3200" b="1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objects</a:t>
            </a:r>
            <a:r>
              <a:rPr dirty="0" sz="3200" b="1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Customer</a:t>
            </a:r>
            <a:r>
              <a:rPr dirty="0" sz="3200" b="1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,</a:t>
            </a:r>
            <a:r>
              <a:rPr dirty="0" sz="3200" b="1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Billing</a:t>
            </a:r>
            <a:r>
              <a:rPr dirty="0" sz="3200" b="1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and</a:t>
            </a:r>
            <a:r>
              <a:rPr dirty="0" sz="3200" b="1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add</a:t>
            </a:r>
            <a:r>
              <a:rPr dirty="0" sz="3200" b="1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related</a:t>
            </a:r>
          </a:p>
          <a:p>
            <a:pPr marL="4682132" marR="0">
              <a:lnSpc>
                <a:spcPts val="3543"/>
              </a:lnSpc>
              <a:spcBef>
                <a:spcPts val="346"/>
              </a:spcBef>
              <a:spcAft>
                <a:spcPts val="0"/>
              </a:spcAft>
            </a:pPr>
            <a:r>
              <a:rPr dirty="0" sz="3200" b="1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fields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78429" y="585981"/>
            <a:ext cx="10057590" cy="1365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27859" marR="0">
              <a:lnSpc>
                <a:spcPts val="3543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 b="1" u="sng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Exercise</a:t>
            </a:r>
            <a:r>
              <a:rPr dirty="0" sz="3200" b="1" u="sng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 u="sng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-</a:t>
            </a:r>
            <a:r>
              <a:rPr dirty="0" sz="3200" b="1" u="sng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 u="sng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02</a:t>
            </a:r>
          </a:p>
          <a:p>
            <a:pPr marL="0" marR="0">
              <a:lnSpc>
                <a:spcPts val="3455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Define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a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String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Variable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&amp;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use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string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method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‘endsWith’</a:t>
            </a:r>
          </a:p>
          <a:p>
            <a:pPr marL="3093144" marR="0">
              <a:lnSpc>
                <a:spcPts val="3455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to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display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the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output.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60262" y="868440"/>
            <a:ext cx="4363466" cy="9289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1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2.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Define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2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Date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type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variables,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use</a:t>
            </a:r>
          </a:p>
          <a:p>
            <a:pPr marL="0" marR="0">
              <a:lnSpc>
                <a:spcPts val="2214"/>
              </a:lnSpc>
              <a:spcBef>
                <a:spcPts val="185"/>
              </a:spcBef>
              <a:spcAft>
                <a:spcPts val="0"/>
              </a:spcAft>
            </a:pP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Date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method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today()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&amp;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addDays(30)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to</a:t>
            </a:r>
          </a:p>
          <a:p>
            <a:pPr marL="0" marR="0">
              <a:lnSpc>
                <a:spcPts val="2214"/>
              </a:lnSpc>
              <a:spcBef>
                <a:spcPts val="185"/>
              </a:spcBef>
              <a:spcAft>
                <a:spcPts val="0"/>
              </a:spcAft>
            </a:pP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display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the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output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4225" y="3911078"/>
            <a:ext cx="3911306" cy="9289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1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3.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Display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the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Output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of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an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integer</a:t>
            </a:r>
          </a:p>
          <a:p>
            <a:pPr marL="0" marR="0">
              <a:lnSpc>
                <a:spcPts val="2214"/>
              </a:lnSpc>
              <a:spcBef>
                <a:spcPts val="185"/>
              </a:spcBef>
              <a:spcAft>
                <a:spcPts val="0"/>
              </a:spcAft>
            </a:pP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variable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from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string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‘10’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and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then</a:t>
            </a:r>
          </a:p>
          <a:p>
            <a:pPr marL="0" marR="0">
              <a:lnSpc>
                <a:spcPts val="2214"/>
              </a:lnSpc>
              <a:spcBef>
                <a:spcPts val="185"/>
              </a:spcBef>
              <a:spcAft>
                <a:spcPts val="0"/>
              </a:spcAft>
            </a:pP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add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20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to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it.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036971" y="685685"/>
            <a:ext cx="6937651" cy="546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 b="1">
                <a:solidFill>
                  <a:srgbClr val="18818c"/>
                </a:solidFill>
                <a:latin typeface="Calibri"/>
                <a:cs typeface="Calibri"/>
              </a:rPr>
              <a:t>INTRODUCTION</a:t>
            </a:r>
            <a:r>
              <a:rPr dirty="0" sz="4000" b="1">
                <a:solidFill>
                  <a:srgbClr val="18818c"/>
                </a:solidFill>
                <a:latin typeface="Calibri"/>
                <a:cs typeface="Calibri"/>
              </a:rPr>
              <a:t> </a:t>
            </a:r>
            <a:r>
              <a:rPr dirty="0" sz="4000" b="1">
                <a:solidFill>
                  <a:srgbClr val="18818c"/>
                </a:solidFill>
                <a:latin typeface="Calibri"/>
                <a:cs typeface="Calibri"/>
              </a:rPr>
              <a:t>TO</a:t>
            </a:r>
            <a:r>
              <a:rPr dirty="0" sz="4000" b="1">
                <a:solidFill>
                  <a:srgbClr val="18818c"/>
                </a:solidFill>
                <a:latin typeface="Calibri"/>
                <a:cs typeface="Calibri"/>
              </a:rPr>
              <a:t> </a:t>
            </a:r>
            <a:r>
              <a:rPr dirty="0" sz="4000" b="1">
                <a:solidFill>
                  <a:srgbClr val="18818c"/>
                </a:solidFill>
                <a:latin typeface="Calibri"/>
                <a:cs typeface="Calibri"/>
              </a:rPr>
              <a:t>SALESFORCE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73273" y="1888969"/>
            <a:ext cx="6751868" cy="32298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3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f48e7c"/>
                </a:solidFill>
                <a:latin typeface="TDLCMC+ArialMT"/>
                <a:cs typeface="TDLCMC+ArialMT"/>
              </a:rPr>
              <a:t>•</a:t>
            </a:r>
            <a:r>
              <a:rPr dirty="0" sz="2000" spc="600">
                <a:solidFill>
                  <a:srgbClr val="f48e7c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Salesforce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is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a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cloud-based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software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company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that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provides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its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01873" y="2258326"/>
            <a:ext cx="6659078" cy="1416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1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customers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with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a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platform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to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develop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their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own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applications</a:t>
            </a:r>
          </a:p>
          <a:p>
            <a:pPr marL="0" marR="0">
              <a:lnSpc>
                <a:spcPts val="2214"/>
              </a:lnSpc>
              <a:spcBef>
                <a:spcPts val="665"/>
              </a:spcBef>
              <a:spcAft>
                <a:spcPts val="0"/>
              </a:spcAft>
            </a:pP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without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following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the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tough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steps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that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they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used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to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follow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in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the</a:t>
            </a:r>
          </a:p>
          <a:p>
            <a:pPr marL="0" marR="0">
              <a:lnSpc>
                <a:spcPts val="2214"/>
              </a:lnSpc>
              <a:spcBef>
                <a:spcPts val="665"/>
              </a:spcBef>
              <a:spcAft>
                <a:spcPts val="0"/>
              </a:spcAft>
            </a:pP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legacy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system.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The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software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or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application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once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created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can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be</a:t>
            </a:r>
          </a:p>
          <a:p>
            <a:pPr marL="0" marR="0">
              <a:lnSpc>
                <a:spcPts val="2214"/>
              </a:lnSpc>
              <a:spcBef>
                <a:spcPts val="665"/>
              </a:spcBef>
              <a:spcAft>
                <a:spcPts val="0"/>
              </a:spcAft>
            </a:pP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uploaded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onto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the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cloud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allowing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the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end-users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to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view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them.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73273" y="3844769"/>
            <a:ext cx="7032752" cy="178602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3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f48e7c"/>
                </a:solidFill>
                <a:latin typeface="TDLCMC+ArialMT"/>
                <a:cs typeface="TDLCMC+ArialMT"/>
              </a:rPr>
              <a:t>•</a:t>
            </a:r>
            <a:r>
              <a:rPr dirty="0" sz="2000" spc="600">
                <a:solidFill>
                  <a:srgbClr val="f48e7c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Salesforce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is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currently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providing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various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software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solutions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and</a:t>
            </a:r>
          </a:p>
          <a:p>
            <a:pPr marL="228600" marR="0">
              <a:lnSpc>
                <a:spcPts val="2214"/>
              </a:lnSpc>
              <a:spcBef>
                <a:spcPts val="665"/>
              </a:spcBef>
              <a:spcAft>
                <a:spcPts val="0"/>
              </a:spcAft>
            </a:pP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platforms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for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developers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to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create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and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distribute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custom</a:t>
            </a:r>
          </a:p>
          <a:p>
            <a:pPr marL="228600" marR="0">
              <a:lnSpc>
                <a:spcPts val="2214"/>
              </a:lnSpc>
              <a:spcBef>
                <a:spcPts val="665"/>
              </a:spcBef>
              <a:spcAft>
                <a:spcPts val="0"/>
              </a:spcAft>
            </a:pP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software/applications.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Tech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giants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like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Google,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Twitter,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Amazon,</a:t>
            </a:r>
          </a:p>
          <a:p>
            <a:pPr marL="228600" marR="0">
              <a:lnSpc>
                <a:spcPts val="2214"/>
              </a:lnSpc>
              <a:spcBef>
                <a:spcPts val="665"/>
              </a:spcBef>
              <a:spcAft>
                <a:spcPts val="0"/>
              </a:spcAft>
            </a:pP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and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Facebook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are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using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Salesforce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either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in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the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form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of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SaaS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or</a:t>
            </a:r>
          </a:p>
          <a:p>
            <a:pPr marL="228600" marR="0">
              <a:lnSpc>
                <a:spcPts val="2214"/>
              </a:lnSpc>
              <a:spcBef>
                <a:spcPts val="665"/>
              </a:spcBef>
              <a:spcAft>
                <a:spcPts val="0"/>
              </a:spcAft>
            </a:pP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PaaS</a:t>
            </a:r>
            <a:r>
              <a:rPr dirty="0" sz="2000">
                <a:solidFill>
                  <a:srgbClr val="1466a0"/>
                </a:solidFill>
                <a:latin typeface="TUNOUO+TimesNewRomanPSMT"/>
                <a:cs typeface="TUNOUO+TimesNewRomanPSMT"/>
              </a:rPr>
              <a:t>.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1368" y="956161"/>
            <a:ext cx="4361179" cy="624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1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4.Define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a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string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variable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&amp;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Use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String</a:t>
            </a:r>
          </a:p>
          <a:p>
            <a:pPr marL="0" marR="0">
              <a:lnSpc>
                <a:spcPts val="2214"/>
              </a:lnSpc>
              <a:spcBef>
                <a:spcPts val="185"/>
              </a:spcBef>
              <a:spcAft>
                <a:spcPts val="0"/>
              </a:spcAft>
            </a:pP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method</a:t>
            </a:r>
            <a:r>
              <a:rPr dirty="0" sz="2000" spc="5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length()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to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Display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the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output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66785" y="3688933"/>
            <a:ext cx="3461257" cy="9289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1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5.Define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a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list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of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integer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and</a:t>
            </a:r>
          </a:p>
          <a:p>
            <a:pPr marL="0" marR="0">
              <a:lnSpc>
                <a:spcPts val="2214"/>
              </a:lnSpc>
              <a:spcBef>
                <a:spcPts val="185"/>
              </a:spcBef>
              <a:spcAft>
                <a:spcPts val="0"/>
              </a:spcAft>
            </a:pP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display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the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output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using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add(),</a:t>
            </a:r>
          </a:p>
          <a:p>
            <a:pPr marL="0" marR="0">
              <a:lnSpc>
                <a:spcPts val="2214"/>
              </a:lnSpc>
              <a:spcBef>
                <a:spcPts val="185"/>
              </a:spcBef>
              <a:spcAft>
                <a:spcPts val="0"/>
              </a:spcAft>
            </a:pP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get(),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set()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,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clear()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,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Methods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55796" y="570660"/>
            <a:ext cx="10531045" cy="9758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543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Use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Execute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Anonymous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to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define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and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execute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the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following</a:t>
            </a:r>
          </a:p>
          <a:p>
            <a:pPr marL="1955800" marR="0">
              <a:lnSpc>
                <a:spcPts val="3543"/>
              </a:lnSpc>
              <a:spcBef>
                <a:spcPts val="346"/>
              </a:spcBef>
              <a:spcAft>
                <a:spcPts val="0"/>
              </a:spcAft>
            </a:pP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code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to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display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the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value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of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x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=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0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to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9.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1086" y="-86431"/>
            <a:ext cx="9312947" cy="18016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44962" marR="0">
              <a:lnSpc>
                <a:spcPts val="31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 u="sng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Exercise</a:t>
            </a:r>
            <a:r>
              <a:rPr dirty="0" sz="2800" b="1" u="sng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 u="sng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-03</a:t>
            </a:r>
          </a:p>
          <a:p>
            <a:pPr marL="1665783" marR="0">
              <a:lnSpc>
                <a:spcPts val="3100"/>
              </a:lnSpc>
              <a:spcBef>
                <a:spcPts val="494"/>
              </a:spcBef>
              <a:spcAft>
                <a:spcPts val="0"/>
              </a:spcAft>
            </a:pP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Answer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the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following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in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True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or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False:</a:t>
            </a:r>
          </a:p>
          <a:p>
            <a:pPr marL="0" marR="0">
              <a:lnSpc>
                <a:spcPts val="3100"/>
              </a:lnSpc>
              <a:spcBef>
                <a:spcPts val="494"/>
              </a:spcBef>
              <a:spcAft>
                <a:spcPts val="0"/>
              </a:spcAft>
            </a:pP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Integer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myunlucklyNumber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=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7;</a:t>
            </a:r>
            <a:r>
              <a:rPr dirty="0" sz="2800" spc="7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Integer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myluckyNumber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=</a:t>
            </a:r>
          </a:p>
          <a:p>
            <a:pPr marL="4348162" marR="0">
              <a:lnSpc>
                <a:spcPts val="3100"/>
              </a:lnSpc>
              <a:spcBef>
                <a:spcPts val="494"/>
              </a:spcBef>
              <a:spcAft>
                <a:spcPts val="0"/>
              </a:spcAft>
            </a:pP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15;</a:t>
            </a:r>
          </a:p>
        </p:txBody>
      </p:sp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264886" y="1739930"/>
            <a:ext cx="6925157" cy="4318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myluckyNumber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!=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myunlucklyNumber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+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8.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251717" y="397738"/>
            <a:ext cx="2035447" cy="4600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22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 b="1" u="sng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Exercise-04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81882" y="854938"/>
            <a:ext cx="7796787" cy="9172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31031" marR="0">
              <a:lnSpc>
                <a:spcPts val="3322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Answer</a:t>
            </a:r>
            <a:r>
              <a:rPr dirty="0" sz="3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the</a:t>
            </a:r>
            <a:r>
              <a:rPr dirty="0" sz="3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following</a:t>
            </a:r>
            <a:r>
              <a:rPr dirty="0" sz="3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in</a:t>
            </a:r>
            <a:r>
              <a:rPr dirty="0" sz="3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True</a:t>
            </a:r>
            <a:r>
              <a:rPr dirty="0" sz="3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Or</a:t>
            </a:r>
            <a:r>
              <a:rPr dirty="0" sz="3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False:</a:t>
            </a:r>
          </a:p>
          <a:p>
            <a:pPr marL="0" marR="0">
              <a:lnSpc>
                <a:spcPts val="3322"/>
              </a:lnSpc>
              <a:spcBef>
                <a:spcPts val="277"/>
              </a:spcBef>
              <a:spcAft>
                <a:spcPts val="0"/>
              </a:spcAft>
            </a:pPr>
            <a:r>
              <a:rPr dirty="0" sz="3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Boolean</a:t>
            </a:r>
            <a:r>
              <a:rPr dirty="0" sz="3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isFalse</a:t>
            </a:r>
            <a:r>
              <a:rPr dirty="0" sz="3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=</a:t>
            </a:r>
            <a:r>
              <a:rPr dirty="0" sz="3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false;</a:t>
            </a:r>
            <a:r>
              <a:rPr dirty="0" sz="3000" spc="751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Boolean</a:t>
            </a:r>
            <a:r>
              <a:rPr dirty="0" sz="3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isTrue</a:t>
            </a:r>
            <a:r>
              <a:rPr dirty="0" sz="3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=</a:t>
            </a:r>
            <a:r>
              <a:rPr dirty="0" sz="3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true;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886921" y="142759"/>
            <a:ext cx="8712694" cy="18016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409156" marR="0">
              <a:lnSpc>
                <a:spcPts val="31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 u="sng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Exercise</a:t>
            </a:r>
            <a:r>
              <a:rPr dirty="0" sz="2800" b="1" u="sng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 u="sng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-05</a:t>
            </a:r>
          </a:p>
          <a:p>
            <a:pPr marL="1314115" marR="0">
              <a:lnSpc>
                <a:spcPts val="3100"/>
              </a:lnSpc>
              <a:spcBef>
                <a:spcPts val="494"/>
              </a:spcBef>
              <a:spcAft>
                <a:spcPts val="0"/>
              </a:spcAft>
            </a:pP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Answer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the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following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in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True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Or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False:</a:t>
            </a:r>
          </a:p>
          <a:p>
            <a:pPr marL="0" marR="0">
              <a:lnSpc>
                <a:spcPts val="3100"/>
              </a:lnSpc>
              <a:spcBef>
                <a:spcPts val="494"/>
              </a:spcBef>
              <a:spcAft>
                <a:spcPts val="0"/>
              </a:spcAft>
            </a:pP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Date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tomorrow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=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Date.today().addDays(1);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Date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today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=</a:t>
            </a:r>
          </a:p>
          <a:p>
            <a:pPr marL="3278944" marR="0">
              <a:lnSpc>
                <a:spcPts val="3100"/>
              </a:lnSpc>
              <a:spcBef>
                <a:spcPts val="494"/>
              </a:spcBef>
              <a:spcAft>
                <a:spcPts val="0"/>
              </a:spcAft>
            </a:pP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Date.today();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37277" y="1969121"/>
            <a:ext cx="3020374" cy="4318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today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!=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tomorrow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019025" y="224133"/>
            <a:ext cx="1909911" cy="4318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 u="sng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Exercise-06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29625" y="680723"/>
            <a:ext cx="10001806" cy="4318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Write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a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program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and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execute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to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demo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the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use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of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“If..else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if...else”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574525" y="269304"/>
            <a:ext cx="1909911" cy="4318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 u="sng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Exercise-07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29625" y="725894"/>
            <a:ext cx="10369142" cy="4318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Write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a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program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to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execute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and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demo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the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use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of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“Apex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–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for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Loop”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902078" y="672855"/>
            <a:ext cx="1909911" cy="4318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 u="sng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Exercise-08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17553" y="1129445"/>
            <a:ext cx="7912658" cy="4318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Write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a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Class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to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demo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the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use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of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Constants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in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Apex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988804" y="832238"/>
            <a:ext cx="1909911" cy="4318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 u="sng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Exercise-09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3516" y="1288829"/>
            <a:ext cx="7772196" cy="4318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Write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a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Class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to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demo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the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use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of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Interface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in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Apex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222118" y="83879"/>
            <a:ext cx="1909911" cy="4318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 u="sng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Exercise-10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43831" y="540469"/>
            <a:ext cx="9449564" cy="888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0193" marR="0">
              <a:lnSpc>
                <a:spcPts val="31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Demo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on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DML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Insert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Operation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Using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Database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methods</a:t>
            </a:r>
          </a:p>
          <a:p>
            <a:pPr marL="0" marR="0">
              <a:lnSpc>
                <a:spcPts val="3100"/>
              </a:lnSpc>
              <a:spcBef>
                <a:spcPts val="494"/>
              </a:spcBef>
              <a:spcAft>
                <a:spcPts val="0"/>
              </a:spcAft>
            </a:pP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Insert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a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Customer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Record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First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using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simple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DML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Statement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460078" y="398762"/>
            <a:ext cx="7288779" cy="12102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29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 b="1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INTRODUCTION</a:t>
            </a:r>
            <a:r>
              <a:rPr dirty="0" sz="4000" b="1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4000" b="1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OF</a:t>
            </a:r>
            <a:r>
              <a:rPr dirty="0" sz="4000" b="1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4000" b="1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TRAVEL</a:t>
            </a:r>
          </a:p>
          <a:p>
            <a:pPr marL="1602581" marR="0">
              <a:lnSpc>
                <a:spcPts val="4429"/>
              </a:lnSpc>
              <a:spcBef>
                <a:spcPts val="370"/>
              </a:spcBef>
              <a:spcAft>
                <a:spcPts val="0"/>
              </a:spcAft>
            </a:pPr>
            <a:r>
              <a:rPr dirty="0" sz="4000" b="1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APPROVAL</a:t>
            </a:r>
            <a:r>
              <a:rPr dirty="0" sz="4000" b="1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4000" b="1">
                <a:solidFill>
                  <a:srgbClr val="18818c"/>
                </a:solidFill>
                <a:latin typeface="BAUIMW+TimesNewRomanPS-BoldMT"/>
                <a:cs typeface="BAUIMW+TimesNewRomanPS-BoldMT"/>
              </a:rPr>
              <a:t>APP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8986" y="1873068"/>
            <a:ext cx="7618431" cy="178602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3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f48e7c"/>
                </a:solidFill>
                <a:latin typeface="TDLCMC+ArialMT"/>
                <a:cs typeface="TDLCMC+ArialMT"/>
              </a:rPr>
              <a:t>•</a:t>
            </a:r>
            <a:r>
              <a:rPr dirty="0" sz="2000" spc="600">
                <a:solidFill>
                  <a:srgbClr val="f48e7c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The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travel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approval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project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in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Salesforce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is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a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system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designed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to</a:t>
            </a:r>
          </a:p>
          <a:p>
            <a:pPr marL="228600" marR="0">
              <a:lnSpc>
                <a:spcPts val="2214"/>
              </a:lnSpc>
              <a:spcBef>
                <a:spcPts val="665"/>
              </a:spcBef>
              <a:spcAft>
                <a:spcPts val="0"/>
              </a:spcAft>
            </a:pP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automate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and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streamline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the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process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of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requesting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and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approving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travel</a:t>
            </a:r>
          </a:p>
          <a:p>
            <a:pPr marL="228600" marR="0">
              <a:lnSpc>
                <a:spcPts val="2214"/>
              </a:lnSpc>
              <a:spcBef>
                <a:spcPts val="665"/>
              </a:spcBef>
              <a:spcAft>
                <a:spcPts val="0"/>
              </a:spcAft>
            </a:pP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expenses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for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employees.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The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project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involves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several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components,</a:t>
            </a:r>
          </a:p>
          <a:p>
            <a:pPr marL="228600" marR="0">
              <a:lnSpc>
                <a:spcPts val="2214"/>
              </a:lnSpc>
              <a:spcBef>
                <a:spcPts val="665"/>
              </a:spcBef>
              <a:spcAft>
                <a:spcPts val="0"/>
              </a:spcAft>
            </a:pP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including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a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custom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object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to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track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travel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requests,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a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custom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approval</a:t>
            </a:r>
          </a:p>
          <a:p>
            <a:pPr marL="228600" marR="0">
              <a:lnSpc>
                <a:spcPts val="2214"/>
              </a:lnSpc>
              <a:spcBef>
                <a:spcPts val="665"/>
              </a:spcBef>
              <a:spcAft>
                <a:spcPts val="0"/>
              </a:spcAft>
            </a:pP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process,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and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various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integrations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with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external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systems.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18986" y="3828868"/>
            <a:ext cx="7743950" cy="14202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3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f48e7c"/>
                </a:solidFill>
                <a:latin typeface="TDLCMC+ArialMT"/>
                <a:cs typeface="TDLCMC+ArialMT"/>
              </a:rPr>
              <a:t>•</a:t>
            </a:r>
            <a:r>
              <a:rPr dirty="0" sz="2000" spc="1100">
                <a:solidFill>
                  <a:srgbClr val="f48e7c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Overall,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the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travel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approval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project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in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Salesforce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provides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a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streamlined</a:t>
            </a:r>
          </a:p>
          <a:p>
            <a:pPr marL="228600" marR="0">
              <a:lnSpc>
                <a:spcPts val="2214"/>
              </a:lnSpc>
              <a:spcBef>
                <a:spcPts val="665"/>
              </a:spcBef>
              <a:spcAft>
                <a:spcPts val="0"/>
              </a:spcAft>
            </a:pP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and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efficient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way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for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employees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to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request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and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manage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travel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expenses,</a:t>
            </a:r>
          </a:p>
          <a:p>
            <a:pPr marL="228600" marR="0">
              <a:lnSpc>
                <a:spcPts val="2214"/>
              </a:lnSpc>
              <a:spcBef>
                <a:spcPts val="665"/>
              </a:spcBef>
              <a:spcAft>
                <a:spcPts val="0"/>
              </a:spcAft>
            </a:pP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while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also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providing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managers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with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the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tools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they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need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to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ensure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that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all</a:t>
            </a:r>
          </a:p>
          <a:p>
            <a:pPr marL="228600" marR="0">
              <a:lnSpc>
                <a:spcPts val="2214"/>
              </a:lnSpc>
              <a:spcBef>
                <a:spcPts val="665"/>
              </a:spcBef>
              <a:spcAft>
                <a:spcPts val="0"/>
              </a:spcAft>
            </a:pP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expenses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are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approved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and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accounted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for.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762029" y="454283"/>
            <a:ext cx="1909911" cy="4318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Exercise-11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35149" y="910873"/>
            <a:ext cx="8944911" cy="4318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Write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and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execute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SOQL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queries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from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Developer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Console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222118" y="483359"/>
            <a:ext cx="1909911" cy="4318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 u="sng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Exercise-12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16497" y="939950"/>
            <a:ext cx="7834425" cy="4318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Write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an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Apex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Trigger,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Name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=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CustomerTrigger.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033710" y="729468"/>
            <a:ext cx="6329527" cy="888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165548" marR="0">
              <a:lnSpc>
                <a:spcPts val="31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Exercise-13</a:t>
            </a:r>
          </a:p>
          <a:p>
            <a:pPr marL="0" marR="0">
              <a:lnSpc>
                <a:spcPts val="3100"/>
              </a:lnSpc>
              <a:spcBef>
                <a:spcPts val="494"/>
              </a:spcBef>
              <a:spcAft>
                <a:spcPts val="0"/>
              </a:spcAft>
            </a:pP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Write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a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Test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Class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for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CustomerTrigger.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84404" y="1194750"/>
            <a:ext cx="4724186" cy="624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1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b="1" u="sng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Exercise</a:t>
            </a:r>
            <a:r>
              <a:rPr dirty="0" sz="2000" b="1" u="sng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000" b="1" u="sng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-14</a:t>
            </a:r>
          </a:p>
          <a:p>
            <a:pPr marL="0" marR="0">
              <a:lnSpc>
                <a:spcPts val="2214"/>
              </a:lnSpc>
              <a:spcBef>
                <a:spcPts val="185"/>
              </a:spcBef>
              <a:spcAft>
                <a:spcPts val="0"/>
              </a:spcAft>
            </a:pP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ApexTrigger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,Name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=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DisqualifytestLeads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9911" y="4067218"/>
            <a:ext cx="4487712" cy="624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1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b="1" u="sng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Exercise</a:t>
            </a:r>
            <a:r>
              <a:rPr dirty="0" sz="2000" b="1" u="sng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000" b="1" u="sng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-15</a:t>
            </a:r>
          </a:p>
          <a:p>
            <a:pPr marL="0" marR="0">
              <a:lnSpc>
                <a:spcPts val="2214"/>
              </a:lnSpc>
              <a:spcBef>
                <a:spcPts val="185"/>
              </a:spcBef>
              <a:spcAft>
                <a:spcPts val="0"/>
              </a:spcAft>
            </a:pP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Write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a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test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class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for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0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Disqualifytestleads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51691" y="669398"/>
            <a:ext cx="9687869" cy="11999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84326" marR="0">
              <a:lnSpc>
                <a:spcPts val="31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 u="sng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Exercise-16</a:t>
            </a:r>
          </a:p>
          <a:p>
            <a:pPr marL="0" marR="0">
              <a:lnSpc>
                <a:spcPts val="3024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Create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a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Visualforce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page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which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displays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Opportunity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fields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as</a:t>
            </a:r>
          </a:p>
          <a:p>
            <a:pPr marL="3758877" marR="0">
              <a:lnSpc>
                <a:spcPts val="30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output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fields.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09597" y="669398"/>
            <a:ext cx="10171427" cy="11999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126420" marR="0">
              <a:lnSpc>
                <a:spcPts val="31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 u="sng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Exercise-17</a:t>
            </a:r>
          </a:p>
          <a:p>
            <a:pPr marL="0" marR="0">
              <a:lnSpc>
                <a:spcPts val="3024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Create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a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Visualforce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page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which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shows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a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list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of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Accounts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linked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to</a:t>
            </a:r>
          </a:p>
          <a:p>
            <a:pPr marL="3622389" marR="0">
              <a:lnSpc>
                <a:spcPts val="30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their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record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pages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289936" y="428220"/>
            <a:ext cx="1909911" cy="4318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 u="sng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Exercise-18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79415" y="854940"/>
            <a:ext cx="10348160" cy="12853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Create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a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Visualforce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page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that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uses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a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custom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controller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to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display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a</a:t>
            </a:r>
          </a:p>
          <a:p>
            <a:pPr marL="425090" marR="0">
              <a:lnSpc>
                <a:spcPts val="3100"/>
              </a:lnSpc>
              <a:spcBef>
                <a:spcPts val="259"/>
              </a:spcBef>
              <a:spcAft>
                <a:spcPts val="0"/>
              </a:spcAft>
            </a:pP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list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of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cases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with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the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status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of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'New'.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The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page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must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be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named</a:t>
            </a:r>
          </a:p>
          <a:p>
            <a:pPr marL="4043002" marR="0">
              <a:lnSpc>
                <a:spcPts val="3100"/>
              </a:lnSpc>
              <a:spcBef>
                <a:spcPts val="209"/>
              </a:spcBef>
              <a:spcAft>
                <a:spcPts val="0"/>
              </a:spcAft>
            </a:pPr>
            <a:r>
              <a:rPr dirty="0" sz="28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NewCaseList</a:t>
            </a:r>
            <a:r>
              <a:rPr dirty="0" sz="2800">
                <a:solidFill>
                  <a:srgbClr val="2c736b"/>
                </a:solidFill>
                <a:latin typeface="TUNOUO+TimesNewRomanPSMT"/>
                <a:cs typeface="TUNOUO+TimesNewRomanPSMT"/>
              </a:rPr>
              <a:t>.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674720" y="539483"/>
            <a:ext cx="1993899" cy="6377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721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>
                <a:solidFill>
                  <a:srgbClr val="2c736b"/>
                </a:solidFill>
                <a:latin typeface="TUNOUO+TimesNewRomanPSMT"/>
                <a:cs typeface="TUNOUO+TimesNewRomanPSMT"/>
              </a:rPr>
              <a:t>Module</a:t>
            </a:r>
            <a:r>
              <a:rPr dirty="0" sz="3500" spc="-241">
                <a:solidFill>
                  <a:srgbClr val="2c736b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3500">
                <a:solidFill>
                  <a:srgbClr val="2c736b"/>
                </a:solidFill>
                <a:latin typeface="HTPOLG+AbrilFatface-Regular,Bold"/>
                <a:cs typeface="HTPOLG+AbrilFatface-Regular,Bold"/>
              </a:rPr>
              <a:t>-</a:t>
            </a:r>
            <a:r>
              <a:rPr dirty="0" sz="3500">
                <a:solidFill>
                  <a:srgbClr val="2c736b"/>
                </a:solidFill>
                <a:latin typeface="TUNOUO+TimesNewRomanPSMT"/>
                <a:cs typeface="TUNOUO+TimesNewRomanPSMT"/>
              </a:rPr>
              <a:t>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9720" y="1744397"/>
            <a:ext cx="6529069" cy="940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3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3f3f3f"/>
                </a:solidFill>
                <a:latin typeface="TDLCMC+ArialMT"/>
                <a:cs typeface="TDLCMC+ArialMT"/>
              </a:rPr>
              <a:t>•</a:t>
            </a:r>
            <a:r>
              <a:rPr dirty="0" sz="2000" spc="150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This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project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module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focuses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on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the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non-coding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approach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to</a:t>
            </a:r>
          </a:p>
          <a:p>
            <a:pPr marL="285750" marR="0">
              <a:lnSpc>
                <a:spcPts val="2214"/>
              </a:lnSpc>
              <a:spcBef>
                <a:spcPts val="294"/>
              </a:spcBef>
              <a:spcAft>
                <a:spcPts val="0"/>
              </a:spcAft>
            </a:pP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modifying</a:t>
            </a:r>
            <a:r>
              <a:rPr dirty="0" sz="2000" spc="-15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the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user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interface,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as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you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customize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an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app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that</a:t>
            </a:r>
          </a:p>
          <a:p>
            <a:pPr marL="285750" marR="0">
              <a:lnSpc>
                <a:spcPts val="2214"/>
              </a:lnSpc>
              <a:spcBef>
                <a:spcPts val="185"/>
              </a:spcBef>
              <a:spcAft>
                <a:spcPts val="0"/>
              </a:spcAft>
            </a:pP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tracks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company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travel.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19720" y="2971117"/>
            <a:ext cx="1953217" cy="32298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3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3f3f3f"/>
                </a:solidFill>
                <a:latin typeface="TDLCMC+ArialMT"/>
                <a:cs typeface="TDLCMC+ArialMT"/>
              </a:rPr>
              <a:t>•</a:t>
            </a:r>
            <a:r>
              <a:rPr dirty="0" sz="2000" spc="105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Create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Custom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05470" y="3279514"/>
            <a:ext cx="6475690" cy="624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1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App,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Objects,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Fields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&amp;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Relationships,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and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how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you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customize</a:t>
            </a:r>
          </a:p>
          <a:p>
            <a:pPr marL="0" marR="0">
              <a:lnSpc>
                <a:spcPts val="2214"/>
              </a:lnSpc>
              <a:spcBef>
                <a:spcPts val="185"/>
              </a:spcBef>
              <a:spcAft>
                <a:spcPts val="0"/>
              </a:spcAft>
            </a:pP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the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App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using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declarative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 </a:t>
            </a:r>
            <a:r>
              <a:rPr dirty="0" sz="2000">
                <a:solidFill>
                  <a:srgbClr val="3f3f3f"/>
                </a:solidFill>
                <a:latin typeface="TUNOUO+TimesNewRomanPSMT"/>
                <a:cs typeface="TUNOUO+TimesNewRomanPSMT"/>
              </a:rPr>
              <a:t>tools.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560657" y="570501"/>
            <a:ext cx="7170456" cy="9758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78087" marR="0">
              <a:lnSpc>
                <a:spcPts val="3543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 b="1" u="sng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Exercise-01</a:t>
            </a:r>
          </a:p>
          <a:p>
            <a:pPr marL="0" marR="0">
              <a:lnSpc>
                <a:spcPts val="3543"/>
              </a:lnSpc>
              <a:spcBef>
                <a:spcPts val="346"/>
              </a:spcBef>
              <a:spcAft>
                <a:spcPts val="0"/>
              </a:spcAft>
            </a:pP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Creating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Lightning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App: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TRAVEL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APP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26875" y="797764"/>
            <a:ext cx="9628900" cy="9758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543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Custom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object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Department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and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Creating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custom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fields</a:t>
            </a:r>
          </a:p>
          <a:p>
            <a:pPr marL="2885578" marR="0">
              <a:lnSpc>
                <a:spcPts val="3543"/>
              </a:lnSpc>
              <a:spcBef>
                <a:spcPts val="346"/>
              </a:spcBef>
              <a:spcAft>
                <a:spcPts val="0"/>
              </a:spcAft>
            </a:pP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in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Department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object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167808" y="847249"/>
            <a:ext cx="5758284" cy="4881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543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Field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dependency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in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department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78148" y="314686"/>
            <a:ext cx="9629652" cy="100997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543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Creating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Custom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Object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Travel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Approval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and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Custom</a:t>
            </a:r>
          </a:p>
          <a:p>
            <a:pPr marL="2941439" marR="0">
              <a:lnSpc>
                <a:spcPts val="3543"/>
              </a:lnSpc>
              <a:spcBef>
                <a:spcPts val="615"/>
              </a:spcBef>
              <a:spcAft>
                <a:spcPts val="0"/>
              </a:spcAft>
            </a:pP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Fields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in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that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 </a:t>
            </a:r>
            <a:r>
              <a:rPr dirty="0" sz="3200" b="1">
                <a:solidFill>
                  <a:srgbClr val="2c736b"/>
                </a:solidFill>
                <a:latin typeface="BAUIMW+TimesNewRomanPS-BoldMT"/>
                <a:cs typeface="BAUIMW+TimesNewRomanPS-BoldMT"/>
              </a:rPr>
              <a:t>Object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resentationFormat>On-screen Show (4:3)</PresentationFormat>
  <ScaleCrop>false</ScaleCrop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cp:revision>1</cp:revision>
  <dcterms:modified xsi:type="dcterms:W3CDTF">2023-02-28T03:40:10-06:00</dcterms:modified>
</cp:coreProperties>
</file>